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1" r:id="rId5"/>
    <p:sldId id="259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37" autoAdjust="0"/>
    <p:restoredTop sz="94660" autoAdjust="0"/>
  </p:normalViewPr>
  <p:slideViewPr>
    <p:cSldViewPr snapToGrid="0">
      <p:cViewPr>
        <p:scale>
          <a:sx n="40" d="100"/>
          <a:sy n="40" d="100"/>
        </p:scale>
        <p:origin x="-141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3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0788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1490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7257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0000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8447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18510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531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8203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2918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76197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97057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FBCA-CD1F-4E16-AE0A-536E0109C131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93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3474"/>
          </a:xfrm>
          <a:solidFill>
            <a:schemeClr val="accent4">
              <a:alpha val="5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Wave1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Здравствуйте, уважаемые родители!</a:t>
            </a:r>
          </a:p>
        </p:txBody>
      </p:sp>
      <p:pic>
        <p:nvPicPr>
          <p:cNvPr id="2050" name="Picture 2" descr="C:\Users\User\Desktop\для презентации\143835482750956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4840"/>
            <a:ext cx="9144000" cy="483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2277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28988" y="1833563"/>
            <a:ext cx="5357812" cy="46434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Ребенку важно научиться владеть собственными пальчиками – ведь теперь он будет учиться писать.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Поэтому ему нужно уметь: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правильно держать ручку;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пользоваться ножницами;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рисовать и лепить;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обводить контуры и заштриховывать фигуры.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363" y="255588"/>
            <a:ext cx="8393112" cy="1274762"/>
          </a:xfrm>
        </p:spPr>
      </p:pic>
      <p:pic>
        <p:nvPicPr>
          <p:cNvPr id="12293" name="Рисунок 4" descr="big_schoo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0"/>
            <a:ext cx="1838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47975" y="2243138"/>
            <a:ext cx="4929188" cy="4286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Желание учиться, идти в школу.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Стремление узнавать новое.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Закрепляйте положительное отношение ребенка к школе.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Никогда не запугивайте ребенка, рассказывая о школе.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317500"/>
            <a:ext cx="8650288" cy="1584325"/>
          </a:xfrm>
        </p:spPr>
      </p:pic>
      <p:pic>
        <p:nvPicPr>
          <p:cNvPr id="13317" name="Рисунок 4" descr="deti0000.gif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85750" y="0"/>
            <a:ext cx="2000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29100" y="2162175"/>
            <a:ext cx="4329113" cy="4357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Играя с ребенком, используйте игры с правилами (домино, лото, шашки, подвижные игры и т. д.).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Следите за тем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чтобы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ребенок выполнял правила игры.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1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244475"/>
            <a:ext cx="8589963" cy="16446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05275" y="2500312"/>
            <a:ext cx="4214813" cy="36337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Учите  ребенка устанавливать причинно-следственные связи.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Решайте вместе с ним логические задачи: загадки, ребусы, кроссворды. 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396875"/>
            <a:ext cx="8247063" cy="1279525"/>
          </a:xfrm>
        </p:spPr>
      </p:pic>
      <p:pic>
        <p:nvPicPr>
          <p:cNvPr id="15365" name="Рисунок 5" descr="logo_white_3.jpg"/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 rot="1275875">
            <a:off x="6215063" y="500063"/>
            <a:ext cx="18573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38550" y="1914525"/>
            <a:ext cx="4614863" cy="4143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Больше общайтесь с ребенком</a:t>
            </a:r>
            <a:r>
              <a:rPr lang="ru-RU" sz="28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Поощряйте его желание высказывать свою точку зрения, уважительно относитесь к ней.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12725"/>
            <a:ext cx="8362950" cy="13112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3724275" y="2071688"/>
            <a:ext cx="4143375" cy="4786312"/>
          </a:xfrm>
          <a:solidFill>
            <a:srgbClr val="CCFFFF"/>
          </a:solidFill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Закрепляйте с ребенком состав числа (</a:t>
            </a:r>
            <a:r>
              <a:rPr lang="ru-RU" sz="2000" i="1" smtClean="0"/>
              <a:t>8 – это 4 +4, 3+5, 2+6 и т.д.);</a:t>
            </a:r>
          </a:p>
          <a:p>
            <a:pPr eaLnBrk="1" hangingPunct="1"/>
            <a:endParaRPr lang="ru-RU" sz="2000" i="1" smtClean="0"/>
          </a:p>
          <a:p>
            <a:pPr eaLnBrk="1" hangingPunct="1"/>
            <a:r>
              <a:rPr lang="ru-RU" sz="2000" smtClean="0"/>
              <a:t> умение ориентироваться в числовом ряду ( </a:t>
            </a:r>
            <a:r>
              <a:rPr lang="ru-RU" sz="2000" i="1" smtClean="0"/>
              <a:t>«соседи» числа 5 – это 4 и 6);</a:t>
            </a:r>
          </a:p>
          <a:p>
            <a:pPr eaLnBrk="1" hangingPunct="1"/>
            <a:endParaRPr lang="ru-RU" sz="2000" i="1" smtClean="0"/>
          </a:p>
          <a:p>
            <a:pPr eaLnBrk="1" hangingPunct="1"/>
            <a:r>
              <a:rPr lang="ru-RU" sz="2000" smtClean="0"/>
              <a:t>Совершенствование пространственно-временных представлений (верх-низ, раньше-позже, право-лево).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219075"/>
            <a:ext cx="8413750" cy="1328738"/>
          </a:xfrm>
        </p:spPr>
      </p:pic>
      <p:pic>
        <p:nvPicPr>
          <p:cNvPr id="17413" name="Рисунок 5" descr="sch_t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3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3752850" y="1662113"/>
            <a:ext cx="4829175" cy="4572000"/>
          </a:xfrm>
          <a:solidFill>
            <a:srgbClr val="FCE9B2"/>
          </a:solidFill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	 </a:t>
            </a:r>
            <a:r>
              <a:rPr lang="ru-RU" sz="2400" b="1" dirty="0" smtClean="0">
                <a:solidFill>
                  <a:srgbClr val="C00000"/>
                </a:solidFill>
              </a:rPr>
              <a:t>Развивайте мелкую 	моторику руки: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вместе с ребенком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dirty="0" smtClean="0"/>
              <a:t>рисуйте,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dirty="0" smtClean="0"/>
              <a:t>раскрашивайте (стараясь не залезать за границы рисунка);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dirty="0" smtClean="0"/>
              <a:t>лепите;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dirty="0" smtClean="0"/>
              <a:t>собирайте мозаику.</a:t>
            </a:r>
          </a:p>
          <a:p>
            <a:pPr eaLnBrk="1" hangingPunct="1">
              <a:buFont typeface="Wingdings" pitchFamily="2" charset="2"/>
              <a:buChar char="q"/>
            </a:pPr>
            <a:endParaRPr lang="ru-RU" sz="2400" dirty="0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363" y="255588"/>
            <a:ext cx="8362950" cy="12747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71900" y="1643063"/>
            <a:ext cx="4757738" cy="457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Организовывайте с ребенком совместную деятельность.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Не обсуждайте при нем взрослых.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Объясняйте ему правила общения с учителем и другими взрослыми людьми.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44475"/>
            <a:ext cx="8362950" cy="11461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67150" y="1819275"/>
            <a:ext cx="4543425" cy="47148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Научитесь понимать своего ребенка.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забывайте, что у ребенка могут быть свои проблемы и свое мнение.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стоит торопить время, желая, чтобы ваш малыш повзрослел.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Научитесь радоваться каждому дню его детства.</a:t>
            </a:r>
            <a:endParaRPr lang="ru-RU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" y="231775"/>
            <a:ext cx="8594725" cy="13049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14700" y="2166938"/>
            <a:ext cx="5186363" cy="4357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Не забывайте о физических упражнениях.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Утренняя гимнастика должна стать привычной.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Включайте музыку, под которую приятно потанцевать и порезвиться.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Игры на свежем воздухе, плаванье, лыжи, коньки, велосипед помогут будущему ученику окрепнуть и разовьют координацию движений.</a:t>
            </a:r>
            <a:endParaRPr lang="ru-RU" sz="2000" dirty="0"/>
          </a:p>
        </p:txBody>
      </p:sp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360363"/>
            <a:ext cx="8247063" cy="1455737"/>
          </a:xfrm>
        </p:spPr>
      </p:pic>
      <p:pic>
        <p:nvPicPr>
          <p:cNvPr id="24580" name="Рисунок 6" descr="1211949034_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9690">
            <a:off x="6257925" y="314325"/>
            <a:ext cx="1714500" cy="1928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54000"/>
            <a:ext cx="8610600" cy="1689100"/>
          </a:xfrm>
          <a:solidFill>
            <a:schemeClr val="accent4">
              <a:alpha val="65000"/>
            </a:schemeClr>
          </a:solidFill>
          <a:ln>
            <a:solidFill>
              <a:schemeClr val="tx1"/>
            </a:solidFill>
          </a:ln>
          <a:effectLst>
            <a:softEdge rad="76200"/>
          </a:effectLst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Готовность ребенка к школьному обучению.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848100" y="5842000"/>
            <a:ext cx="4879483" cy="825500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подготовительной группы №1 «СКАЗКА»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Цыбина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ля презентаци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135" y="2154238"/>
            <a:ext cx="4606147" cy="3459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9921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34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Рекомендации: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400" dirty="0" smtClean="0"/>
              <a:t>Помогите своему ребенку овладеть информацией, которая позволит ему не растеряться в обществе.</a:t>
            </a:r>
            <a:br>
              <a:rPr lang="ru-RU" sz="2400" dirty="0" smtClean="0"/>
            </a:br>
            <a:r>
              <a:rPr lang="ru-RU" sz="2400" dirty="0" smtClean="0"/>
              <a:t>- Приучайте ребенка содержать свои вещи в порядке.</a:t>
            </a:r>
            <a:br>
              <a:rPr lang="ru-RU" sz="2400" dirty="0" smtClean="0"/>
            </a:br>
            <a:r>
              <a:rPr lang="ru-RU" sz="2400" dirty="0" smtClean="0"/>
              <a:t>- Не пугайте ребенка трудностями и неудачами в школе.</a:t>
            </a:r>
            <a:br>
              <a:rPr lang="ru-RU" sz="2400" dirty="0" smtClean="0"/>
            </a:br>
            <a:r>
              <a:rPr lang="ru-RU" sz="2400" dirty="0" smtClean="0"/>
              <a:t>- Научите ребенка правильно реагировать на неудачи.</a:t>
            </a:r>
            <a:br>
              <a:rPr lang="ru-RU" sz="2400" dirty="0" smtClean="0"/>
            </a:br>
            <a:r>
              <a:rPr lang="ru-RU" sz="2400" dirty="0" smtClean="0"/>
              <a:t>- Помогите ребенку обрести чувство уверенности в себе.</a:t>
            </a:r>
            <a:br>
              <a:rPr lang="ru-RU" sz="2400" dirty="0" smtClean="0"/>
            </a:br>
            <a:r>
              <a:rPr lang="ru-RU" sz="2400" dirty="0" smtClean="0"/>
              <a:t>- Приучайте ребенка к самостоятельности.</a:t>
            </a:r>
            <a:br>
              <a:rPr lang="ru-RU" sz="2400" dirty="0" smtClean="0"/>
            </a:br>
            <a:r>
              <a:rPr lang="ru-RU" sz="2400" dirty="0" smtClean="0"/>
              <a:t>- Учите ребенка чувствовать и удивляться, поощряйте его любознательность.</a:t>
            </a:r>
            <a:br>
              <a:rPr lang="ru-RU" sz="2400" dirty="0" smtClean="0"/>
            </a:br>
            <a:r>
              <a:rPr lang="ru-RU" sz="2400" dirty="0" smtClean="0"/>
              <a:t>- Стремитесь сделать полезным каждое мгновение общения с ребенком.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0657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Спасибо за внимание!!!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323850"/>
            <a:ext cx="7886700" cy="21209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 </a:t>
            </a:r>
            <a:r>
              <a:rPr lang="ru-RU" sz="2800" dirty="0" smtClean="0"/>
              <a:t>Что же такое «Готовность к школе»? </a:t>
            </a:r>
            <a:endParaRPr lang="ru-RU" sz="2800" dirty="0"/>
          </a:p>
        </p:txBody>
      </p:sp>
      <p:pic>
        <p:nvPicPr>
          <p:cNvPr id="3074" name="Picture 2" descr="C:\Users\User\Desktop\для презентации\neuspevajuch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294" y="1979145"/>
            <a:ext cx="4690575" cy="4108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77" y="389189"/>
            <a:ext cx="7886700" cy="35464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«Портрет» идеального первоклассника»: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желание учиться;</a:t>
            </a:r>
            <a:br>
              <a:rPr lang="ru-RU" sz="2800" dirty="0" smtClean="0"/>
            </a:br>
            <a:r>
              <a:rPr lang="ru-RU" sz="2800" dirty="0" smtClean="0"/>
              <a:t>- хорошее здоровье;</a:t>
            </a:r>
            <a:br>
              <a:rPr lang="ru-RU" sz="2800" dirty="0" smtClean="0"/>
            </a:br>
            <a:r>
              <a:rPr lang="ru-RU" sz="2800" dirty="0" smtClean="0"/>
              <a:t>- развитая моторика;</a:t>
            </a:r>
            <a:br>
              <a:rPr lang="ru-RU" sz="2800" dirty="0" smtClean="0"/>
            </a:br>
            <a:r>
              <a:rPr lang="ru-RU" sz="2800" dirty="0" smtClean="0"/>
              <a:t>- хороший уровень развития познавательных процессов;</a:t>
            </a:r>
            <a:br>
              <a:rPr lang="ru-RU" sz="2800" dirty="0" smtClean="0"/>
            </a:br>
            <a:r>
              <a:rPr lang="ru-RU" sz="2800" dirty="0" smtClean="0"/>
              <a:t>- стремление к общению;</a:t>
            </a:r>
            <a:br>
              <a:rPr lang="ru-RU" sz="2800" dirty="0" smtClean="0"/>
            </a:br>
            <a:r>
              <a:rPr lang="ru-RU" sz="2800" dirty="0" smtClean="0"/>
              <a:t>- развитая волевая сфера.</a:t>
            </a:r>
            <a:endParaRPr lang="ru-RU" sz="2800" dirty="0"/>
          </a:p>
        </p:txBody>
      </p:sp>
      <p:pic>
        <p:nvPicPr>
          <p:cNvPr id="7170" name="Picture 2" descr="C:\Users\User\Desktop\ozEM8dVbI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4" y="3711716"/>
            <a:ext cx="4727576" cy="31462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528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Поэтому Вам, родители, надо обратить сейчас серьезное внимание на воспитание у них: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а) послушания;</a:t>
            </a:r>
            <a:br>
              <a:rPr lang="ru-RU" sz="2800" dirty="0" smtClean="0"/>
            </a:br>
            <a:r>
              <a:rPr lang="ru-RU" sz="2800" dirty="0" smtClean="0"/>
              <a:t>б) сдержанности;</a:t>
            </a:r>
            <a:br>
              <a:rPr lang="ru-RU" sz="2800" dirty="0" smtClean="0"/>
            </a:br>
            <a:r>
              <a:rPr lang="ru-RU" sz="2800" dirty="0" smtClean="0"/>
              <a:t>в) вежливого отношения к людям;</a:t>
            </a:r>
            <a:br>
              <a:rPr lang="ru-RU" sz="2800" dirty="0" smtClean="0"/>
            </a:br>
            <a:r>
              <a:rPr lang="ru-RU" sz="2800" dirty="0" smtClean="0"/>
              <a:t>г) умение культурно вести себя </a:t>
            </a:r>
            <a:br>
              <a:rPr lang="ru-RU" sz="2800" dirty="0" smtClean="0"/>
            </a:br>
            <a:r>
              <a:rPr lang="ru-RU" sz="2800" dirty="0" smtClean="0"/>
              <a:t>в обществе детей, взрослых.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User\Desktop\для презентации\16-dsc_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526" y="2773569"/>
            <a:ext cx="2668074" cy="39193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48113" y="1971675"/>
            <a:ext cx="4714875" cy="4572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«Я» (имя, фамилия, пол, возраст, место проживания).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Моя семья (Ф. И. О. родителей, состав семьи, профессии).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Окружающий мир (животные и растения, времена года и явления природы, люди и техника и т. д.)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244475"/>
            <a:ext cx="8223250" cy="1444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55938" y="1595438"/>
            <a:ext cx="5472112" cy="4805362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Числовая последовательность в пределах 20.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Сложение и вычитание в пределах 10.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Понятие «больше – меньше».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Основные геометрические фигуры.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Ориентировка в пространстве.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Измерение предметов при помощи линейки.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Цвета и их оттенки.</a:t>
            </a:r>
          </a:p>
          <a:p>
            <a:pPr eaLnBrk="1" hangingPunct="1"/>
            <a:endParaRPr lang="ru-RU" sz="2400" dirty="0" smtClean="0">
              <a:solidFill>
                <a:srgbClr val="000000"/>
              </a:solidFill>
            </a:endParaRPr>
          </a:p>
          <a:p>
            <a:pPr eaLnBrk="1" hangingPunct="1"/>
            <a:endParaRPr lang="ru-RU" sz="2000" dirty="0" smtClean="0">
              <a:solidFill>
                <a:srgbClr val="000000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44475"/>
            <a:ext cx="8393113" cy="10715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71800" y="1919288"/>
            <a:ext cx="4829175" cy="4429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Умение составлять рассказ по картинке.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Пересказывать содержание известной сказки.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Рассказывать связные истории из своей жизни.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Рассуждать.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А вот  умение бегло читать или писать письменными буквами – совершенно не обязательно!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31775"/>
            <a:ext cx="8553450" cy="1304925"/>
          </a:xfrm>
        </p:spPr>
      </p:pic>
      <p:pic>
        <p:nvPicPr>
          <p:cNvPr id="10245" name="Рисунок 5" descr="3532_russian_schools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9261">
            <a:off x="5703888" y="217638"/>
            <a:ext cx="2857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67100" y="1604963"/>
            <a:ext cx="4829175" cy="47863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Все интеллектуальные функции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(внимание, память и мышление) </a:t>
            </a:r>
            <a:r>
              <a:rPr lang="ru-RU" sz="2000" dirty="0" smtClean="0"/>
              <a:t>должны достичь определенного уровня развития – стать произвольными, т. е. сознательно управляемыми.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Будущему школьнику необходимо уметь определенное время работать, сосредоточившись на задании.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31775"/>
            <a:ext cx="8412163" cy="12430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471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Здравствуйте, уважаемые родители!</vt:lpstr>
      <vt:lpstr>Готовность ребенка к школьному обучению.</vt:lpstr>
      <vt:lpstr>-  Что же такое «Готовность к школе»? </vt:lpstr>
      <vt:lpstr>«Портрет» идеального первоклассника»: - желание учиться; - хорошее здоровье; - развитая моторика; - хороший уровень развития познавательных процессов; - стремление к общению; - развитая волевая сфера.</vt:lpstr>
      <vt:lpstr>Поэтому Вам, родители, надо обратить сейчас серьезное внимание на воспитание у них: а) послушания; б) сдержанности; в) вежливого отношения к людям; г) умение культурно вести себя  в обществе детей, взрослых.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Рекомендации: - Помогите своему ребенку овладеть информацией, которая позволит ему не растеряться в обществе. - Приучайте ребенка содержать свои вещи в порядке. - Не пугайте ребенка трудностями и неудачами в школе. - Научите ребенка правильно реагировать на неудачи. - Помогите ребенку обрести чувство уверенности в себе. - Приучайте ребенка к самостоятельности. - Учите ребенка чувствовать и удивляться, поощряйте его любознательность. - Стремитесь сделать полезным каждое мгновение общения с ребенком.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</dc:creator>
  <cp:lastModifiedBy>ГПД</cp:lastModifiedBy>
  <cp:revision>36</cp:revision>
  <dcterms:created xsi:type="dcterms:W3CDTF">2015-08-10T18:59:32Z</dcterms:created>
  <dcterms:modified xsi:type="dcterms:W3CDTF">2017-09-12T18:58:55Z</dcterms:modified>
</cp:coreProperties>
</file>