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344" r:id="rId6"/>
    <p:sldId id="333" r:id="rId7"/>
    <p:sldId id="334" r:id="rId8"/>
    <p:sldId id="335" r:id="rId9"/>
    <p:sldId id="351" r:id="rId10"/>
    <p:sldId id="336" r:id="rId11"/>
    <p:sldId id="263" r:id="rId12"/>
    <p:sldId id="338" r:id="rId13"/>
    <p:sldId id="339" r:id="rId14"/>
    <p:sldId id="264" r:id="rId15"/>
    <p:sldId id="287" r:id="rId16"/>
    <p:sldId id="312" r:id="rId17"/>
    <p:sldId id="313" r:id="rId18"/>
    <p:sldId id="350" r:id="rId19"/>
    <p:sldId id="347" r:id="rId20"/>
    <p:sldId id="291" r:id="rId21"/>
    <p:sldId id="349" r:id="rId22"/>
    <p:sldId id="346" r:id="rId23"/>
    <p:sldId id="352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6C2703-ED5A-4902-B70A-F2209B340FCB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781A81-8A79-42CC-82B1-F2319C3D2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68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B2138-A793-48C0-BB68-4B5DAB53F2FD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E7320-BBC5-40FA-8538-FCB952C02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AB090-0230-4D9E-9556-9F5D03E94ABE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C9916-5EA1-4200-87C6-256D25E12A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3CD7E-29FB-411A-BACE-25CB1A43805E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D1368-A350-40A2-A3D4-F68C7D21C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1B41F-69DA-49BA-A183-5EF75E9AD4EF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94A3-B1BF-45E7-80DE-40578ECFE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DB51-A1DB-4AA4-B88A-09DAC92DBC48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26211-5D3C-4C13-A257-20FDDFD4A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34A23-A47B-49EC-8895-AA6D1526C6B3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CC754-B04E-4194-96A2-3DBBC4B4DB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A146-10CD-4B39-9DE7-2E877CCC81A4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B70B1-79FD-47F9-A5EE-7434AA59D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B03F-A9FC-4DD3-BB68-2A10CDC72681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FE3C-8794-404E-A310-DEEADD737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BD39-1EAE-409C-A22E-F522CC4A794F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59E6F-26C6-46E7-9121-38A724615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CBDFE-303A-435A-AF6A-0AF765A88F9B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1124A-E121-4092-A0B4-3F54B4D123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73339-E028-4D8B-B0D6-F30FFA8D5626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786E4-1270-421A-A9F4-FFAA8B838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655657-1B68-454B-A0B3-B7AC4D90D095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75CE8B-F5CE-417D-B3C5-1A34A582B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audio" Target="file:///C:\Users\HP\Downloads\Eroticheskij_saksofon_-_muzyka_dlya_dvoih_(iPleer.fm).mp3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 descr="background-pictures-i1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323850" y="-142900"/>
            <a:ext cx="8391554" cy="2563839"/>
          </a:xfrm>
        </p:spPr>
        <p:txBody>
          <a:bodyPr/>
          <a:lstStyle/>
          <a:p>
            <a:pPr eaLnBrk="1" hangingPunct="1"/>
            <a:r>
              <a:rPr lang="ru-RU" sz="1800" i="1" dirty="0" smtClean="0"/>
              <a:t>МБДОУ «Детский сад  № 127 «Чайка» г. Дзержинска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49725"/>
            <a:ext cx="3921125" cy="1489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3286125" y="785795"/>
            <a:ext cx="5462588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000" b="1" i="1" dirty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ru-RU" sz="3600" b="1" i="1" dirty="0" smtClean="0">
                <a:solidFill>
                  <a:srgbClr val="00B050"/>
                </a:solidFill>
                <a:latin typeface="Calibri" pitchFamily="34" charset="0"/>
              </a:rPr>
              <a:t>Любимые ИГРЫ</a:t>
            </a:r>
            <a:r>
              <a:rPr lang="ru-RU" sz="3200" b="1" i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alibri" pitchFamily="34" charset="0"/>
              </a:rPr>
              <a:t>и </a:t>
            </a:r>
            <a:r>
              <a:rPr lang="ru-RU" sz="3200" b="1" i="1" dirty="0">
                <a:solidFill>
                  <a:srgbClr val="FF0000"/>
                </a:solidFill>
                <a:latin typeface="Calibri" pitchFamily="34" charset="0"/>
              </a:rPr>
              <a:t>ИГРУШКИ  </a:t>
            </a:r>
          </a:p>
          <a:p>
            <a:pPr algn="ctr"/>
            <a:r>
              <a:rPr lang="ru-RU" sz="2800" b="1" i="1" dirty="0">
                <a:latin typeface="Calibri" pitchFamily="34" charset="0"/>
              </a:rPr>
              <a:t>5-летних </a:t>
            </a:r>
            <a:r>
              <a:rPr lang="ru-RU" sz="2800" b="1" i="1" dirty="0" smtClean="0">
                <a:latin typeface="Calibri" pitchFamily="34" charset="0"/>
              </a:rPr>
              <a:t>детей</a:t>
            </a:r>
            <a:r>
              <a:rPr lang="ru-RU" sz="3200" b="1" i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ru-RU" sz="2800" b="1" i="1" dirty="0" smtClean="0">
                <a:latin typeface="Calibri" pitchFamily="34" charset="0"/>
              </a:rPr>
              <a:t>группы </a:t>
            </a:r>
            <a:r>
              <a:rPr lang="ru-RU" sz="2800" b="1" i="1" dirty="0" smtClean="0">
                <a:solidFill>
                  <a:srgbClr val="FF0000"/>
                </a:solidFill>
                <a:latin typeface="Calibri" pitchFamily="34" charset="0"/>
              </a:rPr>
              <a:t>«Солнышко»</a:t>
            </a:r>
            <a:endParaRPr lang="ru-RU" sz="2800" b="1" i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endParaRPr lang="ru-RU" sz="2000" b="1" i="1" dirty="0">
              <a:latin typeface="Calibri" pitchFamily="34" charset="0"/>
            </a:endParaRPr>
          </a:p>
          <a:p>
            <a:pPr algn="ctr"/>
            <a:endParaRPr lang="ru-RU" sz="2000" b="1" i="1" dirty="0">
              <a:latin typeface="Calibri" pitchFamily="34" charset="0"/>
            </a:endParaRPr>
          </a:p>
          <a:p>
            <a:pPr algn="ctr"/>
            <a:endParaRPr lang="ru-RU" sz="2000" b="1" i="1" dirty="0">
              <a:latin typeface="Calibri" pitchFamily="34" charset="0"/>
            </a:endParaRPr>
          </a:p>
          <a:p>
            <a:pPr algn="ctr"/>
            <a:r>
              <a:rPr lang="ru-RU" sz="2000" b="1" i="1" dirty="0">
                <a:latin typeface="Calibri" pitchFamily="34" charset="0"/>
              </a:rPr>
              <a:t>   </a:t>
            </a:r>
          </a:p>
          <a:p>
            <a:pPr algn="ctr"/>
            <a:endParaRPr lang="ru-RU" sz="2000" b="1" i="1" dirty="0">
              <a:latin typeface="Calibri" pitchFamily="34" charset="0"/>
            </a:endParaRPr>
          </a:p>
          <a:p>
            <a:pPr algn="ctr"/>
            <a:endParaRPr lang="ru-RU" sz="2000" b="1" i="1" dirty="0">
              <a:latin typeface="Calibri" pitchFamily="34" charset="0"/>
            </a:endParaRPr>
          </a:p>
          <a:p>
            <a:pPr algn="ctr"/>
            <a:endParaRPr lang="ru-RU" sz="2000" b="1" i="1" dirty="0">
              <a:latin typeface="Calibri" pitchFamily="34" charset="0"/>
            </a:endParaRPr>
          </a:p>
          <a:p>
            <a:pPr algn="ctr"/>
            <a:endParaRPr lang="ru-RU" sz="2000" b="1" i="1" dirty="0">
              <a:latin typeface="Calibri" pitchFamily="34" charset="0"/>
            </a:endParaRPr>
          </a:p>
          <a:p>
            <a:pPr algn="r"/>
            <a:r>
              <a:rPr lang="ru-RU" sz="2000" i="1" dirty="0">
                <a:latin typeface="Calibri" pitchFamily="34" charset="0"/>
              </a:rPr>
              <a:t>                        </a:t>
            </a:r>
          </a:p>
          <a:p>
            <a:pPr algn="r"/>
            <a:endParaRPr lang="ru-RU" sz="1600" i="1" dirty="0">
              <a:latin typeface="Calibri" pitchFamily="34" charset="0"/>
            </a:endParaRPr>
          </a:p>
          <a:p>
            <a:pPr algn="r"/>
            <a:endParaRPr lang="ru-RU" sz="1600" i="1" dirty="0">
              <a:latin typeface="Calibri" pitchFamily="34" charset="0"/>
            </a:endParaRPr>
          </a:p>
          <a:p>
            <a:pPr algn="r"/>
            <a:endParaRPr lang="ru-RU" sz="1600" i="1" dirty="0" smtClean="0">
              <a:latin typeface="Calibri" pitchFamily="34" charset="0"/>
            </a:endParaRPr>
          </a:p>
          <a:p>
            <a:pPr algn="r"/>
            <a:r>
              <a:rPr lang="ru-RU" sz="1600" i="1" dirty="0" smtClean="0">
                <a:latin typeface="Calibri" pitchFamily="34" charset="0"/>
              </a:rPr>
              <a:t>автор </a:t>
            </a:r>
            <a:r>
              <a:rPr lang="ru-RU" sz="1600" i="1" dirty="0">
                <a:latin typeface="Calibri" pitchFamily="34" charset="0"/>
              </a:rPr>
              <a:t>фото и презентации – воспитатель </a:t>
            </a:r>
            <a:r>
              <a:rPr lang="ru-RU" sz="1600" i="1" dirty="0" err="1">
                <a:latin typeface="Calibri" pitchFamily="34" charset="0"/>
              </a:rPr>
              <a:t>Сутырина</a:t>
            </a:r>
            <a:r>
              <a:rPr lang="ru-RU" sz="1600" i="1" dirty="0">
                <a:latin typeface="Calibri" pitchFamily="34" charset="0"/>
              </a:rPr>
              <a:t> Е.И.</a:t>
            </a:r>
            <a:endParaRPr lang="ru-RU" sz="1600" b="1" i="1" dirty="0">
              <a:latin typeface="Calibri" pitchFamily="34" charset="0"/>
            </a:endParaRPr>
          </a:p>
        </p:txBody>
      </p:sp>
      <p:pic>
        <p:nvPicPr>
          <p:cNvPr id="2054" name="Picture 8" descr="C:\ФОТО с телефона ЗИМА2018\IMG_20190111_095232 —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357298"/>
            <a:ext cx="3006725" cy="40719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5" name="Picture 9" descr="C:\ФОТО с телефона ЗИМА2018\IMG_20181017_214904 — копи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50" y="3071813"/>
            <a:ext cx="4760913" cy="2928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Eroticheskij_saksofon_-_muzyka_dlya_dvoih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2" name="Наташа Королёва - Маленькая страна (minus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796" y="6000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753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1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Заголовок 1"/>
          <p:cNvSpPr>
            <a:spLocks noGrp="1"/>
          </p:cNvSpPr>
          <p:nvPr>
            <p:ph type="ctrTitle"/>
          </p:nvPr>
        </p:nvSpPr>
        <p:spPr>
          <a:xfrm>
            <a:off x="3071813" y="0"/>
            <a:ext cx="2786062" cy="1714500"/>
          </a:xfrm>
        </p:spPr>
        <p:txBody>
          <a:bodyPr/>
          <a:lstStyle/>
          <a:p>
            <a:pPr eaLnBrk="1" hangingPunct="1"/>
            <a:r>
              <a:rPr lang="ru-RU" sz="5200" smtClean="0"/>
              <a:t/>
            </a:r>
            <a:br>
              <a:rPr lang="ru-RU" sz="5200" smtClean="0"/>
            </a:br>
            <a:r>
              <a:rPr lang="ru-RU" sz="3200" b="1" i="1" smtClean="0"/>
              <a:t>Игра детей в </a:t>
            </a:r>
            <a:r>
              <a:rPr lang="ru-RU" sz="4000" b="1" i="1" smtClean="0">
                <a:solidFill>
                  <a:srgbClr val="C00000"/>
                </a:solidFill>
              </a:rPr>
              <a:t>концерт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81525"/>
            <a:ext cx="3560763" cy="647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2293" name="Picture 6" descr="C:\ФОТО с телефона ЗИМА2018\IMG_20181212_1546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2286000"/>
            <a:ext cx="5500687" cy="4165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4" name="Picture 7" descr="C:\ФОТО с телефона ЗИМА2018\IMG_20181212_1551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0" y="1785938"/>
            <a:ext cx="1447800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5" name="Picture 8" descr="C:\ФОТО с телефона ЗИМА2018\IMG_20181212_1554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4143375"/>
            <a:ext cx="1433513" cy="2282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6" name="Picture 9" descr="C:\ФОТО с телефона ЗИМА2018\IMG_20181212_1555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63" y="4214813"/>
            <a:ext cx="1430337" cy="22431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7" name="Picture 10" descr="C:\ФОТО с телефона ЗИМА2018\IMG_20181212_1850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8063" y="2000250"/>
            <a:ext cx="1384300" cy="2143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8" name="Picture 11" descr="C:\ФОТО с телефона ЗИМА2018\IMG_20181212_1854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5938" y="142875"/>
            <a:ext cx="1290637" cy="2038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9" name="Picture 12" descr="C:\ФОТО с телефона ЗИМА2018\IMG_20181212_18482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13" y="142875"/>
            <a:ext cx="1330325" cy="2114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8493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16325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395288" y="404813"/>
            <a:ext cx="7416800" cy="1470025"/>
          </a:xfrm>
        </p:spPr>
        <p:txBody>
          <a:bodyPr/>
          <a:lstStyle/>
          <a:p>
            <a:pPr eaLnBrk="1" hangingPunct="1"/>
            <a:endParaRPr lang="ru-RU" sz="36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88913"/>
            <a:ext cx="8496300" cy="6408737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Игра </a:t>
            </a:r>
          </a:p>
          <a:p>
            <a:pPr eaLnBrk="1" hangingPunct="1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«ДОМИНО»</a:t>
            </a:r>
          </a:p>
        </p:txBody>
      </p:sp>
      <p:pic>
        <p:nvPicPr>
          <p:cNvPr id="13317" name="Picture 6" descr="C:\ФОТО с телефона ЗИМА2018\IMG_20181227_1609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42875"/>
            <a:ext cx="5572125" cy="40719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8" name="Picture 7" descr="C:\ФОТО с телефона ЗИМА2018\IMG_20181227_1609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428875"/>
            <a:ext cx="5500688" cy="4206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7989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 descr="2689666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Заголовок 1"/>
          <p:cNvSpPr>
            <a:spLocks noGrp="1"/>
          </p:cNvSpPr>
          <p:nvPr>
            <p:ph type="ctrTitle"/>
          </p:nvPr>
        </p:nvSpPr>
        <p:spPr>
          <a:xfrm>
            <a:off x="971550" y="-1470025"/>
            <a:ext cx="7993063" cy="1470025"/>
          </a:xfrm>
        </p:spPr>
        <p:txBody>
          <a:bodyPr/>
          <a:lstStyle/>
          <a:p>
            <a:pPr eaLnBrk="1" hangingPunct="1"/>
            <a:endParaRPr lang="ru-RU" sz="28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538" y="476250"/>
            <a:ext cx="4032250" cy="5761038"/>
          </a:xfrm>
        </p:spPr>
        <p:txBody>
          <a:bodyPr/>
          <a:lstStyle/>
          <a:p>
            <a:pPr marL="2057400" lvl="4" indent="-228600" algn="l" eaLnBrk="1" hangingPunct="1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5" descr="C:\08.12.18\IMG_20181206_1627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3615268" cy="5951823"/>
          </a:xfrm>
          <a:prstGeom prst="rect">
            <a:avLst/>
          </a:prstGeom>
          <a:noFill/>
        </p:spPr>
      </p:pic>
      <p:pic>
        <p:nvPicPr>
          <p:cNvPr id="6" name="Picture 9" descr="C:\ФОТО с телефона ЗИМА2018\IMG_20181206_1626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500042"/>
            <a:ext cx="4323359" cy="59293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8636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 descr="16325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Заголовок 1"/>
          <p:cNvSpPr>
            <a:spLocks noGrp="1"/>
          </p:cNvSpPr>
          <p:nvPr>
            <p:ph type="ctrTitle"/>
          </p:nvPr>
        </p:nvSpPr>
        <p:spPr>
          <a:xfrm>
            <a:off x="323850" y="188913"/>
            <a:ext cx="4032250" cy="6669087"/>
          </a:xfrm>
        </p:spPr>
        <p:txBody>
          <a:bodyPr/>
          <a:lstStyle/>
          <a:p>
            <a:pPr indent="95250" algn="l"/>
            <a:r>
              <a:rPr lang="ru-RU" sz="2400" b="1" i="1" smtClean="0"/>
              <a:t>-</a:t>
            </a:r>
            <a:endParaRPr lang="ru-RU" sz="2200" b="1" i="1" u="sng" smtClean="0">
              <a:ea typeface="Times New Roman" pitchFamily="18" charset="0"/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0"/>
            <a:ext cx="8893175" cy="66690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u="sng" dirty="0" smtClean="0"/>
          </a:p>
        </p:txBody>
      </p:sp>
      <p:pic>
        <p:nvPicPr>
          <p:cNvPr id="15366" name="Picture 6" descr="C:\ФОТО с телефона ЗИМА2018\IMG_20190110_1539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785794"/>
            <a:ext cx="3270081" cy="23854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ФОТО с телефона ЗИМА2018\IMG_20190121_093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429000"/>
            <a:ext cx="2277665" cy="3036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8" name="Picture 4" descr="C:\ФОТО с телефона ЗИМА2018\IMG_20190121_0939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3786190"/>
            <a:ext cx="3751266" cy="2813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9" name="Picture 5" descr="C:\ФОТО с телефона ЗИМА2018\IMG_20190121_094131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571876"/>
            <a:ext cx="2130164" cy="3000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265" name="Picture 1" descr="C:\ФОТО с телефона ЗИМА2018\IMG_20190121_09520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1142984"/>
            <a:ext cx="2103043" cy="2239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266" name="Picture 2" descr="C:\ФОТО с телефона ЗИМА2018\IMG_20190124_1012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1142984"/>
            <a:ext cx="1487013" cy="250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267" name="Picture 3" descr="C:\ФОТО с телефона ЗИМА2018\IMG_20190123_1607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142852"/>
            <a:ext cx="1821670" cy="24288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12141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" descr="16325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000629" y="-285776"/>
            <a:ext cx="3819522" cy="707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endParaRPr lang="ru-RU" sz="3200" b="1" i="1" dirty="0">
              <a:latin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800" b="1" i="1" dirty="0">
                <a:latin typeface="Calibri" pitchFamily="34" charset="0"/>
                <a:cs typeface="Times New Roman" pitchFamily="18" charset="0"/>
              </a:rPr>
              <a:t>В игре дети</a:t>
            </a:r>
          </a:p>
          <a:p>
            <a:pPr algn="ctr" eaLnBrk="0" hangingPunct="0"/>
            <a:r>
              <a:rPr lang="ru-RU" sz="2800" b="1" i="1" dirty="0" err="1">
                <a:latin typeface="Calibri" pitchFamily="34" charset="0"/>
                <a:cs typeface="Times New Roman" pitchFamily="18" charset="0"/>
              </a:rPr>
              <a:t>учаться</a:t>
            </a:r>
            <a:endParaRPr lang="ru-RU" sz="2800" b="1" i="1" dirty="0">
              <a:latin typeface="Calibri" pitchFamily="34" charset="0"/>
              <a:cs typeface="Times New Roman" pitchFamily="18" charset="0"/>
            </a:endParaRPr>
          </a:p>
          <a:p>
            <a:pPr algn="ctr" eaLnBrk="0" hangingPunct="0"/>
            <a:endParaRPr lang="ru-RU" sz="3200" b="1" i="1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-"/>
            </a:pPr>
            <a:r>
              <a:rPr lang="ru-RU" sz="2200" b="1" i="1" dirty="0"/>
              <a:t> уважать себя и  верить в себя</a:t>
            </a:r>
          </a:p>
          <a:p>
            <a:pPr eaLnBrk="0" hangingPunct="0">
              <a:buFontTx/>
              <a:buChar char="-"/>
            </a:pPr>
            <a:endParaRPr lang="ru-RU" sz="2200" b="1" i="1" dirty="0"/>
          </a:p>
          <a:p>
            <a:pPr eaLnBrk="0" hangingPunct="0">
              <a:buFontTx/>
              <a:buChar char="-"/>
            </a:pPr>
            <a:r>
              <a:rPr lang="ru-RU" sz="2200" b="1" i="1" dirty="0"/>
              <a:t> свободно выражать свои чувства</a:t>
            </a:r>
          </a:p>
          <a:p>
            <a:pPr eaLnBrk="0" hangingPunct="0">
              <a:buFontTx/>
              <a:buChar char="-"/>
            </a:pPr>
            <a:endParaRPr lang="ru-RU" sz="2200" b="1" i="1" dirty="0"/>
          </a:p>
          <a:p>
            <a:pPr eaLnBrk="0" hangingPunct="0"/>
            <a:r>
              <a:rPr lang="ru-RU" sz="2200" b="1" i="1" dirty="0"/>
              <a:t>- волевым качествам, смелости, выдержке, умению уступать</a:t>
            </a:r>
          </a:p>
          <a:p>
            <a:pPr eaLnBrk="0" hangingPunct="0"/>
            <a:endParaRPr lang="ru-RU" sz="2200" b="1" i="1" dirty="0"/>
          </a:p>
          <a:p>
            <a:pPr eaLnBrk="0" hangingPunct="0"/>
            <a:r>
              <a:rPr lang="ru-RU" sz="2200" b="1" i="1" dirty="0"/>
              <a:t>- переживать свой гнев, зависть, тревогу и беспокойство</a:t>
            </a:r>
            <a:endParaRPr lang="ru-RU" sz="2200" dirty="0"/>
          </a:p>
          <a:p>
            <a:pPr eaLnBrk="0" hangingPunct="0">
              <a:buFontTx/>
              <a:buChar char="-"/>
            </a:pPr>
            <a:endParaRPr lang="ru-RU" sz="2400" b="1" i="1" dirty="0"/>
          </a:p>
          <a:p>
            <a:pPr algn="ctr" eaLnBrk="0" hangingPunct="0">
              <a:buFontTx/>
              <a:buChar char="-"/>
            </a:pPr>
            <a:endParaRPr lang="ru-RU" sz="2400" dirty="0"/>
          </a:p>
        </p:txBody>
      </p:sp>
      <p:pic>
        <p:nvPicPr>
          <p:cNvPr id="5" name="Picture 8" descr="C:\ФОТО с телефона ЗИМА2018\IMG_20181121_094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282" y="285728"/>
            <a:ext cx="2143140" cy="31408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413" name="Picture 5" descr="C:\ФОТО с телефона ЗИМА2018\IMG_20190110_165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85728"/>
            <a:ext cx="1939863" cy="31530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414" name="Picture 6" descr="C:\ФОТО с телефона ЗИМА2018\IMG_20190110_165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571876"/>
            <a:ext cx="2000264" cy="30708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7415" name="Picture 7" descr="C:\ФОТО с телефона ЗИМА2018\IMG_20190111_0951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19" y="3500438"/>
            <a:ext cx="2133373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609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 descr="16325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Заголовок 1"/>
          <p:cNvSpPr>
            <a:spLocks noGrp="1"/>
          </p:cNvSpPr>
          <p:nvPr>
            <p:ph type="ctrTitle"/>
          </p:nvPr>
        </p:nvSpPr>
        <p:spPr>
          <a:xfrm>
            <a:off x="323850" y="188913"/>
            <a:ext cx="4032250" cy="6669087"/>
          </a:xfrm>
        </p:spPr>
        <p:txBody>
          <a:bodyPr/>
          <a:lstStyle/>
          <a:p>
            <a:pPr indent="95250" algn="l"/>
            <a:r>
              <a:rPr lang="ru-RU" sz="2400" b="1" i="1" dirty="0" smtClean="0"/>
              <a:t>- </a:t>
            </a:r>
            <a:r>
              <a:rPr lang="ru-RU" sz="2200" b="1" i="1" dirty="0" smtClean="0"/>
              <a:t>ребенку бывает </a:t>
            </a:r>
            <a:r>
              <a:rPr lang="ru-RU" sz="2200" b="1" i="1" u="sng" dirty="0" smtClean="0"/>
              <a:t>трудно выйти из игры</a:t>
            </a:r>
            <a:r>
              <a:rPr lang="ru-RU" sz="2200" dirty="0" smtClean="0"/>
              <a:t>, </a:t>
            </a:r>
            <a:r>
              <a:rPr lang="ru-RU" sz="2200" b="1" i="1" dirty="0" smtClean="0"/>
              <a:t>прервать ее, переключиться на другое</a:t>
            </a:r>
            <a:br>
              <a:rPr lang="ru-RU" sz="2200" b="1" i="1" dirty="0" smtClean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>- ребенку </a:t>
            </a:r>
            <a:r>
              <a:rPr lang="ru-RU" sz="2200" b="1" i="1" u="sng" dirty="0" smtClean="0"/>
              <a:t>необходимы время и игровое пространство</a:t>
            </a: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>-</a:t>
            </a:r>
            <a:r>
              <a:rPr lang="ru-RU" sz="2200" b="1" i="1" dirty="0" smtClean="0">
                <a:ea typeface="Times New Roman" pitchFamily="18" charset="0"/>
                <a:cs typeface="Arial" charset="0"/>
              </a:rPr>
              <a:t> игра у ребенка обычно возникает </a:t>
            </a:r>
            <a:r>
              <a:rPr lang="ru-RU" sz="2200" b="1" i="1" u="sng" dirty="0" smtClean="0">
                <a:ea typeface="Times New Roman" pitchFamily="18" charset="0"/>
                <a:cs typeface="Arial" charset="0"/>
              </a:rPr>
              <a:t>на основе </a:t>
            </a:r>
            <a:r>
              <a:rPr lang="ru-RU" sz="2200" b="1" i="1" dirty="0" smtClean="0">
                <a:ea typeface="Times New Roman" pitchFamily="18" charset="0"/>
                <a:cs typeface="Arial" charset="0"/>
              </a:rPr>
              <a:t>и под влиянием полученных </a:t>
            </a:r>
            <a:r>
              <a:rPr lang="ru-RU" sz="2200" b="1" i="1" u="sng" dirty="0" smtClean="0">
                <a:ea typeface="Times New Roman" pitchFamily="18" charset="0"/>
                <a:cs typeface="Arial" charset="0"/>
              </a:rPr>
              <a:t>впечатлений</a:t>
            </a:r>
            <a:r>
              <a:rPr lang="ru-RU" sz="2200" b="1" i="1" dirty="0" smtClean="0">
                <a:ea typeface="Times New Roman" pitchFamily="18" charset="0"/>
                <a:cs typeface="Arial" charset="0"/>
              </a:rPr>
              <a:t/>
            </a:r>
            <a:br>
              <a:rPr lang="ru-RU" sz="2200" b="1" i="1" dirty="0" smtClean="0">
                <a:ea typeface="Times New Roman" pitchFamily="18" charset="0"/>
                <a:cs typeface="Arial" charset="0"/>
              </a:rPr>
            </a:br>
            <a:r>
              <a:rPr lang="ru-RU" sz="2200" b="1" i="1" dirty="0" smtClean="0">
                <a:latin typeface="Arial" charset="0"/>
                <a:ea typeface="Times New Roman" pitchFamily="18" charset="0"/>
                <a:cs typeface="Arial" charset="0"/>
              </a:rPr>
              <a:t/>
            </a:r>
            <a:br>
              <a:rPr lang="ru-RU" sz="2200" b="1" i="1" dirty="0" smtClean="0">
                <a:latin typeface="Arial" charset="0"/>
                <a:ea typeface="Times New Roman" pitchFamily="18" charset="0"/>
                <a:cs typeface="Arial" charset="0"/>
              </a:rPr>
            </a:br>
            <a:r>
              <a:rPr lang="ru-RU" sz="2200" b="1" i="1" dirty="0" smtClean="0">
                <a:latin typeface="Arial" charset="0"/>
                <a:ea typeface="Times New Roman" pitchFamily="18" charset="0"/>
                <a:cs typeface="Arial" charset="0"/>
              </a:rPr>
              <a:t>- </a:t>
            </a:r>
            <a:r>
              <a:rPr lang="ru-RU" sz="2200" b="1" i="1" dirty="0" smtClean="0">
                <a:ea typeface="Times New Roman" pitchFamily="18" charset="0"/>
                <a:cs typeface="Arial" charset="0"/>
              </a:rPr>
              <a:t>ребенок 4-5-летнего возраста нуждается в </a:t>
            </a:r>
            <a:r>
              <a:rPr lang="ru-RU" sz="2200" b="1" i="1" u="sng" dirty="0" smtClean="0">
                <a:ea typeface="Times New Roman" pitchFamily="18" charset="0"/>
                <a:cs typeface="Arial" charset="0"/>
              </a:rPr>
              <a:t>совместной игре с взрослыми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0"/>
            <a:ext cx="8247092" cy="836613"/>
          </a:xfrm>
        </p:spPr>
        <p:txBody>
          <a:bodyPr rtlCol="0">
            <a:normAutofit fontScale="700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u="sng" dirty="0" smtClean="0"/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b="1" i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</a:t>
            </a:r>
            <a:r>
              <a:rPr lang="ru-RU" sz="4400" b="1" i="1" u="sng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ВАЖНО </a:t>
            </a:r>
            <a:r>
              <a:rPr lang="ru-RU" sz="4400" b="1" i="1" u="sng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ЗНАТЬ</a:t>
            </a:r>
            <a:r>
              <a:rPr lang="ru-RU" sz="4400" b="1" i="1" u="sng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!</a:t>
            </a:r>
            <a:r>
              <a:rPr lang="ru-RU" sz="4400" b="1" i="1" u="sng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      </a:t>
            </a:r>
            <a:endParaRPr lang="ru-RU" sz="4400" b="1" i="1" u="sng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558" name="Picture 6" descr="C:\ФОТО с телефона ЗИМА2018\IMG_20190110_1648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500042"/>
            <a:ext cx="3615461" cy="28803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3559" name="Picture 7" descr="C:\ФОТО с телефона ЗИМА2018\IMG_20190110_1610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571876"/>
            <a:ext cx="3714776" cy="27860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8752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 descr="16325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42844" y="142852"/>
            <a:ext cx="8786874" cy="663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/>
              <a:t>Рекомендуемые </a:t>
            </a:r>
            <a:r>
              <a:rPr lang="ru-RU" b="1" dirty="0"/>
              <a:t>игрушки для </a:t>
            </a:r>
            <a:r>
              <a:rPr lang="ru-RU" b="1" dirty="0" smtClean="0"/>
              <a:t>4-5летних детей</a:t>
            </a:r>
          </a:p>
          <a:p>
            <a:pPr algn="ctr" eaLnBrk="0" hangingPunct="0"/>
            <a:endParaRPr lang="ru-RU" b="1" dirty="0"/>
          </a:p>
          <a:p>
            <a:r>
              <a:rPr lang="ru-RU" sz="1300" b="1" dirty="0" smtClean="0">
                <a:solidFill>
                  <a:srgbClr val="C00000"/>
                </a:solidFill>
              </a:rPr>
              <a:t>Одна </a:t>
            </a:r>
            <a:r>
              <a:rPr lang="ru-RU" sz="1300" b="1" dirty="0">
                <a:solidFill>
                  <a:srgbClr val="C00000"/>
                </a:solidFill>
              </a:rPr>
              <a:t>– две куклы </a:t>
            </a:r>
            <a:r>
              <a:rPr lang="ru-RU" sz="1300" b="1" dirty="0"/>
              <a:t>(мальчик/девочка) </a:t>
            </a:r>
            <a:r>
              <a:rPr lang="ru-RU" sz="1300" b="1" dirty="0" smtClean="0"/>
              <a:t>30-40см </a:t>
            </a:r>
            <a:r>
              <a:rPr lang="ru-RU" sz="1300" b="1" dirty="0"/>
              <a:t>с сезонной одеждой, кровать и коляска с бельем, посуда, коляска, качели;</a:t>
            </a:r>
          </a:p>
          <a:p>
            <a:r>
              <a:rPr lang="ru-RU" sz="1300" b="1" dirty="0"/>
              <a:t>• </a:t>
            </a:r>
            <a:r>
              <a:rPr lang="ru-RU" sz="1300" b="1" dirty="0">
                <a:solidFill>
                  <a:srgbClr val="C00000"/>
                </a:solidFill>
              </a:rPr>
              <a:t>Фигурки лю</a:t>
            </a:r>
            <a:r>
              <a:rPr lang="ru-RU" sz="1300" b="1" dirty="0"/>
              <a:t>дей, изображающие литературных персонажей, отражающие возрастную, половую и национальную принадлежность, среднего размера;</a:t>
            </a:r>
          </a:p>
          <a:p>
            <a:r>
              <a:rPr lang="ru-RU" sz="1300" b="1" dirty="0"/>
              <a:t> • Прочный </a:t>
            </a:r>
            <a:r>
              <a:rPr lang="ru-RU" sz="1300" b="1" dirty="0">
                <a:solidFill>
                  <a:srgbClr val="C00000"/>
                </a:solidFill>
              </a:rPr>
              <a:t>кукольный дом с куколками </a:t>
            </a:r>
            <a:r>
              <a:rPr lang="ru-RU" sz="1300" b="1" dirty="0"/>
              <a:t>8 – 15см, мебелью и посудой, игрушками-орудиями и бытовой техникой;</a:t>
            </a:r>
          </a:p>
          <a:p>
            <a:r>
              <a:rPr lang="ru-RU" sz="1300" b="1" dirty="0">
                <a:solidFill>
                  <a:srgbClr val="C00000"/>
                </a:solidFill>
              </a:rPr>
              <a:t>• Конструктор </a:t>
            </a:r>
            <a:r>
              <a:rPr lang="ru-RU" sz="1300" b="1" dirty="0"/>
              <a:t>блочный типа «Архитектор», строительный материал крупного и мелкого размера, технические конструкторы, тематические конструкторы «Транспорт», «Животный мир» и др., заготовки для создания игрушек- самоделок;</a:t>
            </a:r>
          </a:p>
          <a:p>
            <a:r>
              <a:rPr lang="ru-RU" sz="1300" b="1" dirty="0">
                <a:solidFill>
                  <a:srgbClr val="C00000"/>
                </a:solidFill>
              </a:rPr>
              <a:t>• Ролевые наборы</a:t>
            </a:r>
            <a:r>
              <a:rPr lang="ru-RU" sz="1300" b="1" dirty="0"/>
              <a:t>: «Доктор», «Парикмахер», «Магазин», «Кафе» и т.п. Для игры с ними – предметы-заместители природного происхождения (шишки, каштаны, камушки, желуди и т.д.);</a:t>
            </a:r>
          </a:p>
          <a:p>
            <a:r>
              <a:rPr lang="ru-RU" sz="1300" b="1" dirty="0"/>
              <a:t>• </a:t>
            </a:r>
            <a:r>
              <a:rPr lang="ru-RU" sz="1300" b="1" dirty="0">
                <a:solidFill>
                  <a:srgbClr val="C00000"/>
                </a:solidFill>
              </a:rPr>
              <a:t>Муляжи фруктов и овощей</a:t>
            </a:r>
            <a:r>
              <a:rPr lang="ru-RU" sz="1300" b="1" dirty="0"/>
              <a:t>;</a:t>
            </a:r>
          </a:p>
          <a:p>
            <a:r>
              <a:rPr lang="ru-RU" sz="1300" b="1" dirty="0"/>
              <a:t>• </a:t>
            </a:r>
            <a:r>
              <a:rPr lang="ru-RU" sz="1300" b="1" dirty="0">
                <a:solidFill>
                  <a:srgbClr val="C00000"/>
                </a:solidFill>
              </a:rPr>
              <a:t>Две – три большие машины, самолет, вертолет и ракеты, пароход, катер и лодка, строительная тех</a:t>
            </a:r>
            <a:r>
              <a:rPr lang="ru-RU" sz="1300" b="1" dirty="0"/>
              <a:t>ника (экскаватор, подъемный кран и др.), набор «Железная дорога», </a:t>
            </a:r>
            <a:r>
              <a:rPr lang="ru-RU" sz="1300" b="1" dirty="0" err="1"/>
              <a:t>полуобъемные</a:t>
            </a:r>
            <a:r>
              <a:rPr lang="ru-RU" sz="1300" b="1" dirty="0"/>
              <a:t> игрушки для хранения атрибутов;</a:t>
            </a:r>
          </a:p>
          <a:p>
            <a:r>
              <a:rPr lang="ru-RU" sz="1300" b="1" dirty="0"/>
              <a:t>• </a:t>
            </a:r>
            <a:r>
              <a:rPr lang="ru-RU" sz="1300" b="1" dirty="0">
                <a:solidFill>
                  <a:srgbClr val="C00000"/>
                </a:solidFill>
              </a:rPr>
              <a:t>Маленькие фигурки домашних и диких животных и их детенышей</a:t>
            </a:r>
            <a:r>
              <a:rPr lang="ru-RU" sz="1300" b="1" dirty="0"/>
              <a:t>;</a:t>
            </a:r>
          </a:p>
          <a:p>
            <a:r>
              <a:rPr lang="ru-RU" sz="1300" b="1" dirty="0"/>
              <a:t>• Разнообразные </a:t>
            </a:r>
            <a:r>
              <a:rPr lang="ru-RU" sz="1300" b="1" u="sng" dirty="0">
                <a:solidFill>
                  <a:srgbClr val="7030A0"/>
                </a:solidFill>
              </a:rPr>
              <a:t>игровые наборы с правилами</a:t>
            </a:r>
            <a:r>
              <a:rPr lang="ru-RU" sz="1300" b="1" dirty="0"/>
              <a:t>: «Сравни и подбери», «Подбери по форме», «Логический поезд», лото «Транспорт», «Мебель», «Одежда», </a:t>
            </a:r>
            <a:r>
              <a:rPr lang="ru-RU" sz="1300" b="1" dirty="0" smtClean="0"/>
              <a:t>Домино </a:t>
            </a:r>
            <a:r>
              <a:rPr lang="ru-RU" sz="1300" b="1" dirty="0"/>
              <a:t>«Животные», «Растения» и др.</a:t>
            </a:r>
          </a:p>
          <a:p>
            <a:r>
              <a:rPr lang="ru-RU" sz="1300" b="1" dirty="0"/>
              <a:t>• </a:t>
            </a:r>
            <a:r>
              <a:rPr lang="ru-RU" sz="1300" b="1" u="sng" dirty="0">
                <a:solidFill>
                  <a:srgbClr val="006600"/>
                </a:solidFill>
              </a:rPr>
              <a:t>Развивающие игры</a:t>
            </a:r>
            <a:r>
              <a:rPr lang="ru-RU" sz="1300" b="1" dirty="0"/>
              <a:t>: «Сложи узор», «Уголки», «</a:t>
            </a:r>
            <a:r>
              <a:rPr lang="ru-RU" sz="1300" b="1" dirty="0" err="1"/>
              <a:t>Уникуб</a:t>
            </a:r>
            <a:r>
              <a:rPr lang="ru-RU" sz="1300" b="1" dirty="0"/>
              <a:t>»;</a:t>
            </a:r>
          </a:p>
          <a:p>
            <a:r>
              <a:rPr lang="ru-RU" sz="1300" b="1" dirty="0" smtClean="0"/>
              <a:t>• </a:t>
            </a:r>
            <a:r>
              <a:rPr lang="ru-RU" sz="1300" b="1" dirty="0"/>
              <a:t>Игрушки для </a:t>
            </a:r>
            <a:r>
              <a:rPr lang="ru-RU" sz="1300" b="1" dirty="0">
                <a:solidFill>
                  <a:srgbClr val="CC0000"/>
                </a:solidFill>
              </a:rPr>
              <a:t>настольного и напольного театра</a:t>
            </a:r>
            <a:r>
              <a:rPr lang="ru-RU" sz="1300" b="1" dirty="0"/>
              <a:t>, театра на ширме, разнообразные маски и полумаски, ширмы, лоскуты ткани разных размеров и плотности</a:t>
            </a:r>
            <a:r>
              <a:rPr lang="ru-RU" sz="1300" dirty="0"/>
              <a:t>, подушки мягкие, корзины, коробочки и шкатулки с крышками и без них, шнуры и прищепки.</a:t>
            </a:r>
          </a:p>
          <a:p>
            <a:pPr eaLnBrk="0" hangingPunct="0"/>
            <a:r>
              <a:rPr lang="ru-RU" sz="1300" b="1" i="1" dirty="0">
                <a:solidFill>
                  <a:srgbClr val="CC0000"/>
                </a:solidFill>
              </a:rPr>
              <a:t>Н</a:t>
            </a:r>
            <a:r>
              <a:rPr lang="ru-RU" sz="1300" b="1" i="1" dirty="0" smtClean="0">
                <a:solidFill>
                  <a:srgbClr val="CC0000"/>
                </a:solidFill>
              </a:rPr>
              <a:t>ебольшие </a:t>
            </a:r>
            <a:r>
              <a:rPr lang="ru-RU" sz="1300" b="1" i="1" dirty="0">
                <a:solidFill>
                  <a:srgbClr val="CC0000"/>
                </a:solidFill>
              </a:rPr>
              <a:t>игрушки </a:t>
            </a:r>
            <a:r>
              <a:rPr lang="ru-RU" sz="1300" b="1" i="1" dirty="0"/>
              <a:t>10-30 см (куколки, </a:t>
            </a:r>
            <a:r>
              <a:rPr lang="ru-RU" sz="1300" b="1" i="1" dirty="0" smtClean="0"/>
              <a:t>зверюшки); </a:t>
            </a:r>
            <a:r>
              <a:rPr lang="ru-RU" sz="1300" b="1" i="1" dirty="0">
                <a:solidFill>
                  <a:srgbClr val="7030A0"/>
                </a:solidFill>
              </a:rPr>
              <a:t>К</a:t>
            </a:r>
            <a:r>
              <a:rPr lang="ru-RU" sz="1300" b="1" i="1" dirty="0" smtClean="0">
                <a:solidFill>
                  <a:srgbClr val="7030A0"/>
                </a:solidFill>
              </a:rPr>
              <a:t>укольная </a:t>
            </a:r>
            <a:r>
              <a:rPr lang="ru-RU" sz="1300" b="1" i="1" dirty="0">
                <a:solidFill>
                  <a:srgbClr val="7030A0"/>
                </a:solidFill>
              </a:rPr>
              <a:t>мебель, посуда и </a:t>
            </a:r>
            <a:r>
              <a:rPr lang="ru-RU" sz="1300" b="1" i="1" dirty="0" smtClean="0">
                <a:solidFill>
                  <a:srgbClr val="7030A0"/>
                </a:solidFill>
              </a:rPr>
              <a:t>одежда</a:t>
            </a:r>
            <a:r>
              <a:rPr lang="ru-RU" sz="1300" b="1" i="1" dirty="0" smtClean="0"/>
              <a:t>; простые </a:t>
            </a:r>
            <a:r>
              <a:rPr lang="ru-RU" sz="1300" b="1" i="1" dirty="0" smtClean="0">
                <a:solidFill>
                  <a:srgbClr val="C00000"/>
                </a:solidFill>
              </a:rPr>
              <a:t>Конструкторы</a:t>
            </a:r>
            <a:r>
              <a:rPr lang="ru-RU" sz="1300" b="1" i="1" dirty="0" smtClean="0"/>
              <a:t> </a:t>
            </a:r>
            <a:r>
              <a:rPr lang="ru-RU" sz="1300" b="1" i="1" dirty="0"/>
              <a:t>с относительно крупными деталями</a:t>
            </a:r>
            <a:r>
              <a:rPr lang="ru-RU" sz="1300" dirty="0"/>
              <a:t> (</a:t>
            </a:r>
            <a:r>
              <a:rPr lang="ru-RU" sz="1300" b="1" i="1" dirty="0"/>
              <a:t>типа </a:t>
            </a:r>
            <a:r>
              <a:rPr lang="ru-RU" sz="1300" b="1" i="1" dirty="0">
                <a:solidFill>
                  <a:srgbClr val="C00000"/>
                </a:solidFill>
              </a:rPr>
              <a:t>«</a:t>
            </a:r>
            <a:r>
              <a:rPr lang="ru-RU" sz="1300" b="1" i="1" dirty="0" err="1">
                <a:solidFill>
                  <a:srgbClr val="C00000"/>
                </a:solidFill>
              </a:rPr>
              <a:t>Лего</a:t>
            </a:r>
            <a:r>
              <a:rPr lang="ru-RU" sz="1300" b="1" i="1" dirty="0" smtClean="0">
                <a:solidFill>
                  <a:srgbClr val="C00000"/>
                </a:solidFill>
              </a:rPr>
              <a:t>»); </a:t>
            </a:r>
            <a:r>
              <a:rPr lang="ru-RU" sz="1300" b="1" i="1" dirty="0">
                <a:solidFill>
                  <a:srgbClr val="0070C0"/>
                </a:solidFill>
              </a:rPr>
              <a:t>С</a:t>
            </a:r>
            <a:r>
              <a:rPr lang="ru-RU" sz="1300" b="1" i="1" dirty="0" smtClean="0">
                <a:solidFill>
                  <a:srgbClr val="0070C0"/>
                </a:solidFill>
              </a:rPr>
              <a:t>троительные </a:t>
            </a:r>
            <a:r>
              <a:rPr lang="ru-RU" sz="1300" b="1" i="1" dirty="0">
                <a:solidFill>
                  <a:srgbClr val="0070C0"/>
                </a:solidFill>
              </a:rPr>
              <a:t>наборы (</a:t>
            </a:r>
            <a:r>
              <a:rPr lang="ru-RU" sz="1300" b="1" i="1" dirty="0"/>
              <a:t>деревянные, </a:t>
            </a:r>
            <a:r>
              <a:rPr lang="ru-RU" sz="1300" b="1" i="1" dirty="0" smtClean="0"/>
              <a:t>пластмассовые); </a:t>
            </a:r>
            <a:r>
              <a:rPr lang="ru-RU" sz="1300" b="1" i="1" dirty="0" smtClean="0">
                <a:solidFill>
                  <a:srgbClr val="0070C0"/>
                </a:solidFill>
              </a:rPr>
              <a:t>Машины </a:t>
            </a:r>
            <a:r>
              <a:rPr lang="ru-RU" sz="1300" b="1" i="1" dirty="0">
                <a:solidFill>
                  <a:srgbClr val="0070C0"/>
                </a:solidFill>
              </a:rPr>
              <a:t>разных размеров и </a:t>
            </a:r>
            <a:r>
              <a:rPr lang="ru-RU" sz="1300" b="1" i="1" dirty="0" smtClean="0">
                <a:solidFill>
                  <a:srgbClr val="0070C0"/>
                </a:solidFill>
              </a:rPr>
              <a:t>функций;  </a:t>
            </a:r>
            <a:r>
              <a:rPr lang="ru-RU" sz="1300" b="1" i="1" dirty="0" smtClean="0">
                <a:solidFill>
                  <a:srgbClr val="FF0000"/>
                </a:solidFill>
              </a:rPr>
              <a:t>Бросовый материал </a:t>
            </a:r>
            <a:r>
              <a:rPr lang="ru-RU" sz="1300" b="1" i="1" dirty="0"/>
              <a:t>(различные тряпочки, платочки, верёвочки, бумага, картон, коробки, </a:t>
            </a:r>
            <a:r>
              <a:rPr lang="ru-RU" sz="1300" b="1" i="1" dirty="0" smtClean="0"/>
              <a:t>крышки</a:t>
            </a:r>
            <a:r>
              <a:rPr lang="ru-RU" sz="1300" b="1" i="1" dirty="0"/>
              <a:t>, банки и т.п</a:t>
            </a:r>
            <a:r>
              <a:rPr lang="ru-RU" sz="1300" b="1" i="1" dirty="0" smtClean="0"/>
              <a:t>.); </a:t>
            </a:r>
            <a:r>
              <a:rPr lang="ru-RU" sz="1300" b="1" i="1" dirty="0" smtClean="0">
                <a:solidFill>
                  <a:srgbClr val="7030A0"/>
                </a:solidFill>
              </a:rPr>
              <a:t>Перчаточные </a:t>
            </a:r>
            <a:r>
              <a:rPr lang="ru-RU" sz="1300" b="1" i="1" dirty="0">
                <a:solidFill>
                  <a:srgbClr val="7030A0"/>
                </a:solidFill>
              </a:rPr>
              <a:t>куклы </a:t>
            </a:r>
            <a:r>
              <a:rPr lang="ru-RU" sz="1300" b="1" i="1" dirty="0"/>
              <a:t>( желательно </a:t>
            </a:r>
            <a:r>
              <a:rPr lang="ru-RU" sz="1300" b="1" i="1" dirty="0" err="1" smtClean="0"/>
              <a:t>неозвученные</a:t>
            </a:r>
            <a:r>
              <a:rPr lang="ru-RU" sz="1300" b="1" i="1" dirty="0" smtClean="0"/>
              <a:t>); </a:t>
            </a:r>
            <a:r>
              <a:rPr lang="ru-RU" sz="1300" b="1" i="1" dirty="0" smtClean="0">
                <a:solidFill>
                  <a:srgbClr val="FF0000"/>
                </a:solidFill>
              </a:rPr>
              <a:t>Мягкие игрушки                                                  </a:t>
            </a:r>
          </a:p>
          <a:p>
            <a:pPr eaLnBrk="0" hangingPunct="0"/>
            <a:endParaRPr lang="ru-RU" sz="1300" b="1" i="1" dirty="0"/>
          </a:p>
          <a:p>
            <a:pPr eaLnBrk="0" hangingPunct="0"/>
            <a:r>
              <a:rPr lang="ru-RU" sz="1300" b="1" i="1" dirty="0" smtClean="0">
                <a:solidFill>
                  <a:srgbClr val="CC0000"/>
                </a:solidFill>
              </a:rPr>
              <a:t>Спортивные игрушки</a:t>
            </a:r>
            <a:r>
              <a:rPr lang="ru-RU" sz="1300" b="1" i="1" dirty="0" smtClean="0"/>
              <a:t>: мячи </a:t>
            </a:r>
            <a:r>
              <a:rPr lang="ru-RU" sz="1300" b="1" i="1" dirty="0"/>
              <a:t>разных размеров, </a:t>
            </a:r>
            <a:r>
              <a:rPr lang="ru-RU" sz="1300" b="1" i="1" dirty="0" err="1"/>
              <a:t>кольцебросс</a:t>
            </a:r>
            <a:r>
              <a:rPr lang="ru-RU" sz="1300" b="1" i="1" dirty="0"/>
              <a:t>, гантели</a:t>
            </a:r>
          </a:p>
        </p:txBody>
      </p:sp>
    </p:spTree>
  </p:cSld>
  <p:clrMapOvr>
    <a:masterClrMapping/>
  </p:clrMapOvr>
  <p:transition spd="med" advClick="0" advTm="16612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4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0963"/>
            <a:ext cx="9144000" cy="711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Заголовок 1"/>
          <p:cNvSpPr>
            <a:spLocks noGrp="1"/>
          </p:cNvSpPr>
          <p:nvPr>
            <p:ph type="ctrTitle"/>
          </p:nvPr>
        </p:nvSpPr>
        <p:spPr>
          <a:xfrm>
            <a:off x="179388" y="1"/>
            <a:ext cx="8678892" cy="6858000"/>
          </a:xfrm>
        </p:spPr>
        <p:txBody>
          <a:bodyPr/>
          <a:lstStyle/>
          <a:p>
            <a:pPr eaLnBrk="1" hangingPunct="1"/>
            <a:r>
              <a:rPr lang="ru-RU" sz="5200" dirty="0" smtClean="0"/>
              <a:t/>
            </a:r>
            <a:br>
              <a:rPr lang="ru-RU" sz="5200" dirty="0" smtClean="0"/>
            </a:br>
            <a:endParaRPr lang="ru-RU" sz="5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81525"/>
            <a:ext cx="3560763" cy="647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5847" name="Picture 7" descr="C:\ФОТО с телефона ЗИМА2018\IMG_20190111_095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57166"/>
            <a:ext cx="2243457" cy="32147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5848" name="Picture 8" descr="C:\ФОТО с телефона ЗИМА2018\IMG_20190111_095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57166"/>
            <a:ext cx="2246721" cy="31997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5849" name="Picture 9" descr="C:\ФОТО с телефона ЗИМА2018\IMG_20190111_095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571480"/>
            <a:ext cx="2335875" cy="31514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5850" name="Picture 10" descr="C:\ФОТО с телефона ЗИМА2018\IMG_20190111_1604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714752"/>
            <a:ext cx="2919415" cy="2778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5851" name="Picture 11" descr="C:\ФОТО с телефона ЗИМА2018\IMG_20190111_1614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4214818"/>
            <a:ext cx="3714920" cy="2481451"/>
          </a:xfrm>
          <a:prstGeom prst="rect">
            <a:avLst/>
          </a:prstGeom>
          <a:noFill/>
        </p:spPr>
      </p:pic>
      <p:pic>
        <p:nvPicPr>
          <p:cNvPr id="35852" name="Picture 12" descr="C:\ФОТО с телефона ЗИМА2018\IMG_20190111_1558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4071942"/>
            <a:ext cx="1355721" cy="22870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21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Заголовок 1"/>
          <p:cNvSpPr>
            <a:spLocks noGrp="1"/>
          </p:cNvSpPr>
          <p:nvPr>
            <p:ph type="ctrTitle"/>
          </p:nvPr>
        </p:nvSpPr>
        <p:spPr>
          <a:xfrm>
            <a:off x="250825" y="0"/>
            <a:ext cx="8642350" cy="6858000"/>
          </a:xfrm>
        </p:spPr>
        <p:txBody>
          <a:bodyPr/>
          <a:lstStyle/>
          <a:p>
            <a:pPr eaLnBrk="1" hangingPunct="1"/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i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71538" y="6500832"/>
            <a:ext cx="6929486" cy="45719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027" name="Picture 3" descr="C:\ФОТО с телефона ЗИМА2018\IMG_20190129_094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42852"/>
            <a:ext cx="1996427" cy="3037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8" name="Picture 4" descr="C:\ФОТО с телефона ЗИМА2018\IMG_20190129_0943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357562"/>
            <a:ext cx="4500594" cy="3243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9" name="Picture 5" descr="C:\ФОТО с телефона ЗИМА2018\IMG_20190129_0943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0"/>
            <a:ext cx="2698758" cy="3714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30" name="Picture 6" descr="C:\ФОТО с телефона ЗИМА2018\IMG_20190129_094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857628"/>
            <a:ext cx="1857356" cy="2645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1" descr="C:\ФОТО с телефона ЗИМА2018\IMG_20190122_0955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214290"/>
            <a:ext cx="2000264" cy="3025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5895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 descr="16325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42844" y="142852"/>
            <a:ext cx="8786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/>
              <a:t>Игры на прогулке</a:t>
            </a:r>
            <a:endParaRPr lang="ru-RU" sz="1300" b="1" i="1" dirty="0"/>
          </a:p>
        </p:txBody>
      </p:sp>
      <p:pic>
        <p:nvPicPr>
          <p:cNvPr id="5122" name="Picture 2" descr="C:\ФОТО с телефона ЗИМА2018\IMG_20181213_150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52"/>
            <a:ext cx="1285884" cy="1942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23" name="Picture 3" descr="C:\ФОТО с телефона ЗИМА2018\IMG_20181213_150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5" y="214290"/>
            <a:ext cx="1407273" cy="20126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26" name="Picture 6" descr="C:\ФОТО с телефона ЗИМА2018\IMG_20181213_1514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2357430"/>
            <a:ext cx="2643206" cy="2325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29" name="Picture 9" descr="C:\08.12.18\IMG_20181203_153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14290"/>
            <a:ext cx="1381111" cy="2070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31" name="Picture 11" descr="C:\08.12.18\IMG_20181207_2044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642918"/>
            <a:ext cx="2500330" cy="35217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32" name="Picture 12" descr="C:\08.12.18\IMG_20181207_2044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142852"/>
            <a:ext cx="1214446" cy="1882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33" name="Picture 13" descr="C:\30.11. и 05.12.18. 04.01.19\05.12.18\IMG_20181203_10570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98" y="4786322"/>
            <a:ext cx="2935649" cy="1897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34" name="Picture 14" descr="C:\30.11. и 05.12.18. 04.01.19\05.12.18\IMG_20181203_15351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28" y="2143116"/>
            <a:ext cx="1920370" cy="2073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35" name="Picture 15" descr="C:\30.11. и 05.12.18. 04.01.19\05.12.18\IMG_20181203_15353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44" y="2214554"/>
            <a:ext cx="1154879" cy="1916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36" name="Picture 16" descr="C:\30.11. и 05.12.18. 04.01.19\05.12.18\IMG_20181203_153749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282" y="4357694"/>
            <a:ext cx="2644604" cy="2226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37" name="Picture 17" descr="C:\30.11. и 05.12.18. 04.01.19\05.12.18\IMG_20181205_111224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94216" y="4357694"/>
            <a:ext cx="2949794" cy="2286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4187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" descr="untitled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sz="6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6" descr="C:\ФОТО с телефона ЗИМА2018\IMG_20181031_155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928670"/>
            <a:ext cx="70485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8096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Заголовок 1"/>
          <p:cNvSpPr>
            <a:spLocks noGrp="1"/>
          </p:cNvSpPr>
          <p:nvPr>
            <p:ph type="ctrTitle"/>
          </p:nvPr>
        </p:nvSpPr>
        <p:spPr>
          <a:xfrm>
            <a:off x="250825" y="0"/>
            <a:ext cx="8642350" cy="6858000"/>
          </a:xfrm>
        </p:spPr>
        <p:txBody>
          <a:bodyPr/>
          <a:lstStyle/>
          <a:p>
            <a:pPr eaLnBrk="1" hangingPunct="1"/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i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81525"/>
            <a:ext cx="3560763" cy="6477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074" name="Picture 2" descr="C:\ФОТО с телефона ЗИМА2018\IMG_20181221_1104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00438"/>
            <a:ext cx="3524275" cy="2643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5" name="Picture 3" descr="C:\ФОТО с телефона ЗИМА2018\IMG_20181219_161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571480"/>
            <a:ext cx="2180158" cy="2786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6" name="Picture 4" descr="C:\ФОТО с телефона ЗИМА2018\IMG_20190111_1059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3500438"/>
            <a:ext cx="3153597" cy="2755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7" name="Picture 5" descr="C:\ФОТО с телефона ЗИМА2018\IMG_20190111_11023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642918"/>
            <a:ext cx="2438400" cy="2787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9" name="Picture 7" descr="C:\ФОТО с телефона ЗИМА2018\IMG_20181213_1512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3500438"/>
            <a:ext cx="1857388" cy="2765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80" name="Picture 8" descr="C:\30.11. и 05.12.18. 04.01.19\05.12.18\IMG_20181203_1538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571480"/>
            <a:ext cx="1880658" cy="2751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81" name="Picture 9" descr="C:\30.11. и 05.12.18. 04.01.19\IMG_20181127_1459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571480"/>
            <a:ext cx="1622466" cy="2730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5674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Заголовок 1"/>
          <p:cNvSpPr>
            <a:spLocks noGrp="1"/>
          </p:cNvSpPr>
          <p:nvPr>
            <p:ph type="ctrTitle"/>
          </p:nvPr>
        </p:nvSpPr>
        <p:spPr>
          <a:xfrm>
            <a:off x="250825" y="0"/>
            <a:ext cx="8642350" cy="6858000"/>
          </a:xfrm>
        </p:spPr>
        <p:txBody>
          <a:bodyPr/>
          <a:lstStyle/>
          <a:p>
            <a:pPr eaLnBrk="1" hangingPunct="1"/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i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71538" y="6500832"/>
            <a:ext cx="6929486" cy="45719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146" name="Picture 2" descr="C:\30.11. и 05.12.18. 04.01.19\IMG_20181127_1448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14290"/>
            <a:ext cx="3508524" cy="30718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147" name="Picture 3" descr="C:\30.11. и 05.12.18. 04.01.19\IMG_20181127_1453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429000"/>
            <a:ext cx="3396932" cy="2981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149" name="Picture 5" descr="C:\ФОТО с телефона ЗИМА2018\IMG_20181213_1509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214422"/>
            <a:ext cx="3309134" cy="4714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5219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Заголовок 1"/>
          <p:cNvSpPr>
            <a:spLocks noGrp="1"/>
          </p:cNvSpPr>
          <p:nvPr>
            <p:ph type="ctrTitle"/>
          </p:nvPr>
        </p:nvSpPr>
        <p:spPr>
          <a:xfrm>
            <a:off x="250825" y="0"/>
            <a:ext cx="8642350" cy="6858000"/>
          </a:xfrm>
        </p:spPr>
        <p:txBody>
          <a:bodyPr/>
          <a:lstStyle/>
          <a:p>
            <a:pPr eaLnBrk="1" hangingPunct="1"/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000" b="1" i="1" dirty="0" smtClean="0"/>
              <a:t>Игра и игровое общение </a:t>
            </a:r>
            <a:br>
              <a:rPr lang="ru-RU" sz="2000" b="1" i="1" dirty="0" smtClean="0"/>
            </a:br>
            <a:r>
              <a:rPr lang="ru-RU" sz="2000" b="1" i="1" dirty="0" smtClean="0"/>
              <a:t>с ребёнком в семье — это </a:t>
            </a:r>
            <a:r>
              <a:rPr lang="ru-RU" sz="2000" b="1" i="1" dirty="0" smtClean="0">
                <a:solidFill>
                  <a:srgbClr val="0070C0"/>
                </a:solidFill>
              </a:rPr>
              <a:t>забота о его развитии</a:t>
            </a:r>
            <a:r>
              <a:rPr lang="ru-RU" sz="2000" b="1" i="1" dirty="0" smtClean="0"/>
              <a:t>, </a:t>
            </a:r>
            <a:r>
              <a:rPr lang="ru-RU" sz="2000" b="1" i="1" dirty="0" smtClean="0">
                <a:solidFill>
                  <a:srgbClr val="FF0000"/>
                </a:solidFill>
              </a:rPr>
              <a:t>эмоциональном,  </a:t>
            </a:r>
            <a:r>
              <a:rPr lang="ru-RU" sz="2000" b="1" i="1" dirty="0" smtClean="0">
                <a:solidFill>
                  <a:srgbClr val="00B050"/>
                </a:solidFill>
              </a:rPr>
              <a:t>психологическом</a:t>
            </a:r>
            <a:r>
              <a:rPr lang="ru-RU" sz="2000" b="1" i="1" dirty="0" smtClean="0"/>
              <a:t>  и </a:t>
            </a:r>
            <a:r>
              <a:rPr lang="ru-RU" sz="2000" b="1" i="1" dirty="0" smtClean="0">
                <a:solidFill>
                  <a:srgbClr val="7030A0"/>
                </a:solidFill>
              </a:rPr>
              <a:t>физическом </a:t>
            </a:r>
            <a:r>
              <a:rPr lang="ru-RU" sz="2000" b="1" i="1" dirty="0" smtClean="0"/>
              <a:t>здоровье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i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71538" y="6500832"/>
            <a:ext cx="6929486" cy="45719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098" name="Picture 2" descr="C:\ФОТО с телефона ЗИМА2018\IMG_20181225_181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000108"/>
            <a:ext cx="3214710" cy="40898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099" name="Picture 3" descr="C:\ФОТО с телефона ЗИМА2018\IMG_20181228_11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357166"/>
            <a:ext cx="2851845" cy="2214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100" name="Picture 4" descr="C:\ФОТО с телефона ЗИМА2018\IMG_20181228_1455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537" y="357167"/>
            <a:ext cx="2413879" cy="25180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102" name="Picture 6" descr="C:\ФОТО с телефона ЗИМА2018\IMG_20181213_151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2714620"/>
            <a:ext cx="1871661" cy="2917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103" name="Picture 7" descr="C:\30.11. и 05.12.18. 04.01.19\IMG_20181127_1451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3000372"/>
            <a:ext cx="1909832" cy="2563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4705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Заголовок 1"/>
          <p:cNvSpPr>
            <a:spLocks noGrp="1"/>
          </p:cNvSpPr>
          <p:nvPr>
            <p:ph type="ctrTitle"/>
          </p:nvPr>
        </p:nvSpPr>
        <p:spPr>
          <a:xfrm>
            <a:off x="250825" y="3933056"/>
            <a:ext cx="8642350" cy="2376264"/>
          </a:xfrm>
        </p:spPr>
        <p:txBody>
          <a:bodyPr/>
          <a:lstStyle/>
          <a:p>
            <a:pPr eaLnBrk="1" hangingPunct="1"/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педагог-психолог</a:t>
            </a:r>
            <a:br>
              <a:rPr lang="ru-RU" sz="2800" b="1" i="1" dirty="0" smtClean="0"/>
            </a:br>
            <a:r>
              <a:rPr lang="ru-RU" sz="2800" b="1" i="1" dirty="0" smtClean="0"/>
              <a:t>высшей категории</a:t>
            </a:r>
            <a:br>
              <a:rPr lang="ru-RU" sz="2800" b="1" i="1" dirty="0" smtClean="0"/>
            </a:br>
            <a:r>
              <a:rPr lang="ru-RU" sz="5400" b="1" i="1" dirty="0" smtClean="0"/>
              <a:t>Елена Александровна</a:t>
            </a:r>
            <a:br>
              <a:rPr lang="ru-RU" sz="5400" b="1" i="1" dirty="0" smtClean="0"/>
            </a:br>
            <a:r>
              <a:rPr lang="ru-RU" sz="5400" b="1" i="1" dirty="0" smtClean="0"/>
              <a:t>Галактионова  </a:t>
            </a:r>
            <a:br>
              <a:rPr lang="ru-RU" sz="5400" b="1" i="1" dirty="0" smtClean="0"/>
            </a:br>
            <a:r>
              <a:rPr lang="ru-RU" sz="5400" b="1" i="1" dirty="0" smtClean="0"/>
              <a:t/>
            </a:r>
            <a:br>
              <a:rPr lang="ru-RU" sz="54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i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71538" y="6500832"/>
            <a:ext cx="6929486" cy="45719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i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1124744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Детские конфликты в игре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01438"/>
      </p:ext>
    </p:extLst>
  </p:cSld>
  <p:clrMapOvr>
    <a:masterClrMapping/>
  </p:clrMapOvr>
  <p:transition spd="med" advClick="0" advTm="470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088" y="1989138"/>
            <a:ext cx="7715250" cy="33575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dirty="0"/>
          </a:p>
        </p:txBody>
      </p:sp>
      <p:pic>
        <p:nvPicPr>
          <p:cNvPr id="4101" name="Picture 6" descr="C:\ФОТО с телефона ЗИМА2018\IMG_20181031_1551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428625"/>
            <a:ext cx="7527925" cy="5929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6988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 descr="2689666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ctrTitle"/>
          </p:nvPr>
        </p:nvSpPr>
        <p:spPr>
          <a:xfrm>
            <a:off x="611188" y="2420938"/>
            <a:ext cx="7921625" cy="1871662"/>
          </a:xfrm>
        </p:spPr>
        <p:txBody>
          <a:bodyPr/>
          <a:lstStyle/>
          <a:p>
            <a:pPr algn="l" eaLnBrk="1" hangingPunct="1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endParaRPr lang="ru-RU" sz="17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ФОТО с телефона ЗИМА2018\IMG_20181031_1551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785813"/>
            <a:ext cx="7048500" cy="528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7616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 descr="untitled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sz="6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2" descr="C:\ФОТО с телефона ЗИМА2018\IMG_20181031_1553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28688"/>
            <a:ext cx="6929438" cy="5197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8479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4" descr="16325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ctrTitle"/>
          </p:nvPr>
        </p:nvSpPr>
        <p:spPr>
          <a:xfrm>
            <a:off x="4572000" y="188913"/>
            <a:ext cx="4392613" cy="6408737"/>
          </a:xfrm>
        </p:spPr>
        <p:txBody>
          <a:bodyPr/>
          <a:lstStyle/>
          <a:p>
            <a:pPr algn="l" eaLnBrk="1" hangingPunct="1"/>
            <a:endParaRPr lang="ru-RU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60350"/>
            <a:ext cx="3887788" cy="6337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7" descr="C:\ФОТО с телефона ЗИМА2018\IMG_20181110_1835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57188"/>
            <a:ext cx="4229100" cy="6134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8" name="Picture 8" descr="C:\ФОТО с телефона ЗИМА2018\IMG_20181121_0941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7166"/>
            <a:ext cx="4357688" cy="61737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7702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1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285721" y="142852"/>
            <a:ext cx="8001056" cy="785818"/>
          </a:xfrm>
        </p:spPr>
        <p:txBody>
          <a:bodyPr/>
          <a:lstStyle/>
          <a:p>
            <a:pPr eaLnBrk="1" hangingPunct="1"/>
            <a:r>
              <a:rPr lang="ru-RU" sz="2800" b="1" dirty="0" smtClean="0"/>
              <a:t>     Сюжетно-ролевая игра «Поликлиника»</a:t>
            </a:r>
          </a:p>
        </p:txBody>
      </p:sp>
      <p:pic>
        <p:nvPicPr>
          <p:cNvPr id="9220" name="Picture 6" descr="C:\ФОТО с телефона ЗИМА2018\IMG_20181114_16100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034" y="785794"/>
            <a:ext cx="8215341" cy="5748688"/>
          </a:xfrm>
          <a:noFill/>
        </p:spPr>
      </p:pic>
    </p:spTree>
  </p:cSld>
  <p:clrMapOvr>
    <a:masterClrMapping/>
  </p:clrMapOvr>
  <p:transition spd="med" advClick="0" advTm="734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1" descr="background-pictures-i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6337300"/>
          </a:xfrm>
        </p:spPr>
        <p:txBody>
          <a:bodyPr/>
          <a:lstStyle/>
          <a:p>
            <a:pPr eaLnBrk="1" hangingPunct="1"/>
            <a:endParaRPr lang="ru-RU" b="1" dirty="0" smtClean="0"/>
          </a:p>
        </p:txBody>
      </p:sp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3503613" y="3244850"/>
            <a:ext cx="2136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ответы родителей)</a:t>
            </a:r>
            <a:endParaRPr lang="ru-RU"/>
          </a:p>
        </p:txBody>
      </p:sp>
      <p:pic>
        <p:nvPicPr>
          <p:cNvPr id="10247" name="Picture 7" descr="C:\30.11. и 05.12.18. 04.01.19\05.12.18\IMG_20181204_155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14290"/>
            <a:ext cx="5072098" cy="450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48" name="Picture 8" descr="C:\30.11. и 05.12.18. 04.01.19\05.12.18\IMG_20181204_16060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643182"/>
            <a:ext cx="5143536" cy="3857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11338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16325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395288" y="404813"/>
            <a:ext cx="7416800" cy="1470025"/>
          </a:xfrm>
        </p:spPr>
        <p:txBody>
          <a:bodyPr/>
          <a:lstStyle/>
          <a:p>
            <a:pPr eaLnBrk="1" hangingPunct="1"/>
            <a:endParaRPr lang="ru-RU" sz="36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88913"/>
            <a:ext cx="8496300" cy="6408737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ФОТО с телефона ЗИМА2018\IMG_20190121_093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714752"/>
            <a:ext cx="2080070" cy="28940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51" name="Picture 3" descr="C:\ФОТО с телефона ЗИМА2018\IMG_20190121_094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643314"/>
            <a:ext cx="3903626" cy="2937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52" name="Picture 4" descr="C:\ФОТО с телефона ЗИМА2018\IMG_20190121_0950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214290"/>
            <a:ext cx="4357718" cy="3436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217" name="Picture 1" descr="C:\ФОТО с телефона ЗИМА2018\IMG_20190122_0955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285728"/>
            <a:ext cx="2156591" cy="3261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832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</TotalTime>
  <Words>160</Words>
  <Application>Microsoft Office PowerPoint</Application>
  <PresentationFormat>Экран (4:3)</PresentationFormat>
  <Paragraphs>85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МБДОУ «Детский сад  № 127 «Чайка» г. Дзержинска  </vt:lpstr>
      <vt:lpstr>        </vt:lpstr>
      <vt:lpstr>Презентация PowerPoint</vt:lpstr>
      <vt:lpstr> </vt:lpstr>
      <vt:lpstr>        </vt:lpstr>
      <vt:lpstr>Презентация PowerPoint</vt:lpstr>
      <vt:lpstr>     Сюжетно-ролевая игра «Поликлиника»</vt:lpstr>
      <vt:lpstr>Презентация PowerPoint</vt:lpstr>
      <vt:lpstr>Презентация PowerPoint</vt:lpstr>
      <vt:lpstr> Игра детей в концерт</vt:lpstr>
      <vt:lpstr>Презентация PowerPoint</vt:lpstr>
      <vt:lpstr>Презентация PowerPoint</vt:lpstr>
      <vt:lpstr>-</vt:lpstr>
      <vt:lpstr>Презентация PowerPoint</vt:lpstr>
      <vt:lpstr>- ребенку бывает трудно выйти из игры, прервать ее, переключиться на другое  - ребенку необходимы время и игровое пространство  - игра у ребенка обычно возникает на основе и под влиянием полученных впечатлений  - ребенок 4-5-летнего возраста нуждается в совместной игре с взрослыми</vt:lpstr>
      <vt:lpstr>Презентация PowerPoint</vt:lpstr>
      <vt:lpstr> </vt:lpstr>
      <vt:lpstr>            </vt:lpstr>
      <vt:lpstr>Презентация PowerPoint</vt:lpstr>
      <vt:lpstr>         </vt:lpstr>
      <vt:lpstr>            </vt:lpstr>
      <vt:lpstr>            Игра и игровое общение  с ребёнком в семье — это забота о его развитии, эмоциональном,  психологическом  и физическом здоровье </vt:lpstr>
      <vt:lpstr>     педагог-психолог высшей категории Елена Александровна Галактионова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портфолио дошкольника как инновационная форма работы с родителями</dc:title>
  <dc:creator>Лена</dc:creator>
  <cp:lastModifiedBy>Елена</cp:lastModifiedBy>
  <cp:revision>291</cp:revision>
  <dcterms:created xsi:type="dcterms:W3CDTF">2012-04-21T16:17:33Z</dcterms:created>
  <dcterms:modified xsi:type="dcterms:W3CDTF">2019-01-30T07:45:44Z</dcterms:modified>
</cp:coreProperties>
</file>